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4" r:id="rId4"/>
    <p:sldId id="270" r:id="rId5"/>
    <p:sldId id="271" r:id="rId6"/>
    <p:sldId id="265" r:id="rId7"/>
    <p:sldId id="272" r:id="rId8"/>
    <p:sldId id="273" r:id="rId9"/>
    <p:sldId id="269" r:id="rId10"/>
    <p:sldId id="261" r:id="rId11"/>
    <p:sldId id="262" r:id="rId12"/>
  </p:sldIdLst>
  <p:sldSz cx="18288000" cy="10287000"/>
  <p:notesSz cx="6858000" cy="9144000"/>
  <p:embeddedFontLst>
    <p:embeddedFont>
      <p:font typeface="Source Han Sans KR" panose="020B0600000101010101" charset="-127"/>
      <p:regular r:id="rId13"/>
    </p:embeddedFont>
    <p:embeddedFont>
      <p:font typeface="Source Han Sans KR Bold" panose="020B0600000101010101" charset="-127"/>
      <p:regular r:id="rId14"/>
    </p:embeddedFont>
    <p:embeddedFont>
      <p:font typeface="Cabin Bold" panose="020B0600000101010101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71FC"/>
    <a:srgbClr val="9D9C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94622" autoAdjust="0"/>
  </p:normalViewPr>
  <p:slideViewPr>
    <p:cSldViewPr>
      <p:cViewPr varScale="1">
        <p:scale>
          <a:sx n="70" d="100"/>
          <a:sy n="70" d="100"/>
        </p:scale>
        <p:origin x="76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171619"/>
            <a:chOff x="0" y="0"/>
            <a:chExt cx="4816593" cy="3085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08575"/>
            </a:xfrm>
            <a:custGeom>
              <a:avLst/>
              <a:gdLst/>
              <a:ahLst/>
              <a:cxnLst/>
              <a:rect l="l" t="t" r="r" b="b"/>
              <a:pathLst>
                <a:path w="4816592" h="308575">
                  <a:moveTo>
                    <a:pt x="0" y="0"/>
                  </a:moveTo>
                  <a:lnTo>
                    <a:pt x="4816592" y="0"/>
                  </a:lnTo>
                  <a:lnTo>
                    <a:pt x="4816592" y="308575"/>
                  </a:lnTo>
                  <a:lnTo>
                    <a:pt x="0" y="308575"/>
                  </a:lnTo>
                  <a:close/>
                </a:path>
              </a:pathLst>
            </a:custGeom>
            <a:solidFill>
              <a:srgbClr val="0F71F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356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12973237" y="2872251"/>
            <a:ext cx="2566139" cy="4114800"/>
          </a:xfrm>
          <a:custGeom>
            <a:avLst/>
            <a:gdLst/>
            <a:ahLst/>
            <a:cxnLst/>
            <a:rect l="l" t="t" r="r" b="b"/>
            <a:pathLst>
              <a:path w="2566139" h="4114800">
                <a:moveTo>
                  <a:pt x="0" y="0"/>
                </a:moveTo>
                <a:lnTo>
                  <a:pt x="2566138" y="0"/>
                </a:lnTo>
                <a:lnTo>
                  <a:pt x="25661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384990" y="4204154"/>
            <a:ext cx="789949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Compass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63600" y="9486900"/>
            <a:ext cx="4396772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>
                <a:solidFill>
                  <a:srgbClr val="24242F"/>
                </a:solidFill>
                <a:latin typeface="+mj-ea"/>
                <a:ea typeface="+mj-ea"/>
                <a:cs typeface="Cabin Bold"/>
                <a:sym typeface="Cabin Bold"/>
              </a:rPr>
              <a:t>이성권</a:t>
            </a:r>
            <a:r>
              <a:rPr lang="en-US" altLang="ko-KR" sz="2499" b="1">
                <a:solidFill>
                  <a:srgbClr val="24242F"/>
                </a:solidFill>
                <a:latin typeface="+mj-ea"/>
                <a:ea typeface="+mj-ea"/>
                <a:cs typeface="Cabin Bold"/>
                <a:sym typeface="Cabin Bold"/>
              </a:rPr>
              <a:t>, </a:t>
            </a:r>
            <a:r>
              <a:rPr lang="ko-KR" altLang="en-US" sz="2499" b="1">
                <a:solidFill>
                  <a:srgbClr val="24242F"/>
                </a:solidFill>
                <a:latin typeface="+mj-ea"/>
                <a:ea typeface="+mj-ea"/>
                <a:cs typeface="Cabin Bold"/>
                <a:sym typeface="Cabin Bold"/>
              </a:rPr>
              <a:t>이충용</a:t>
            </a:r>
            <a:r>
              <a:rPr lang="en-US" altLang="ko-KR" sz="2499" b="1">
                <a:solidFill>
                  <a:srgbClr val="24242F"/>
                </a:solidFill>
                <a:latin typeface="+mj-ea"/>
                <a:ea typeface="+mj-ea"/>
                <a:cs typeface="Cabin Bold"/>
                <a:sym typeface="Cabin Bold"/>
              </a:rPr>
              <a:t>,</a:t>
            </a:r>
            <a:r>
              <a:rPr lang="ko-KR" altLang="en-US" sz="2499" b="1">
                <a:solidFill>
                  <a:srgbClr val="24242F"/>
                </a:solidFill>
                <a:latin typeface="+mj-ea"/>
                <a:ea typeface="+mj-ea"/>
                <a:cs typeface="Cabin Bold"/>
                <a:sym typeface="Cabin Bold"/>
              </a:rPr>
              <a:t>탱기스</a:t>
            </a:r>
            <a:endParaRPr lang="en-US" sz="2499" b="1">
              <a:solidFill>
                <a:srgbClr val="24242F"/>
              </a:solidFill>
              <a:latin typeface="Cabin Bold"/>
              <a:ea typeface="Cabin Bold"/>
              <a:cs typeface="Cabin Bold"/>
              <a:sym typeface="Cabin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51664" y="8966200"/>
            <a:ext cx="1367735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2024.12.03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2140" y="3579906"/>
            <a:ext cx="3129860" cy="505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>
                <a:solidFill>
                  <a:srgbClr val="24242F"/>
                </a:solidFill>
                <a:latin typeface="+mj-lt"/>
                <a:cs typeface="Cabin"/>
                <a:sym typeface="Cabin"/>
              </a:rPr>
              <a:t>산학 프로젝트</a:t>
            </a:r>
            <a:r>
              <a:rPr lang="en-US" altLang="ko-KR" sz="3000" b="1">
                <a:solidFill>
                  <a:srgbClr val="24242F"/>
                </a:solidFill>
                <a:latin typeface="+mj-lt"/>
                <a:cs typeface="Cabin"/>
                <a:sym typeface="Cabin"/>
              </a:rPr>
              <a:t>2</a:t>
            </a:r>
            <a:endParaRPr lang="en-US" sz="3000" b="1">
              <a:solidFill>
                <a:srgbClr val="24242F"/>
              </a:solidFill>
              <a:latin typeface="+mj-lt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698500" y="565150"/>
            <a:ext cx="2959100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남은 과제</a:t>
            </a:r>
            <a:endParaRPr lang="en-US" sz="3999" b="1">
              <a:solidFill>
                <a:srgbClr val="0F71FC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3810000" y="942991"/>
            <a:ext cx="13750925" cy="9509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AutoShape 20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157DFFAE-EAED-2C3E-6CFD-7E9B0CE671BB}"/>
              </a:ext>
            </a:extLst>
          </p:cNvPr>
          <p:cNvSpPr txBox="1"/>
          <p:nvPr/>
        </p:nvSpPr>
        <p:spPr>
          <a:xfrm>
            <a:off x="2914650" y="6703114"/>
            <a:ext cx="12458700" cy="967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83"/>
              </a:lnSpc>
            </a:pPr>
            <a:r>
              <a:rPr lang="ko-KR" altLang="en-US" sz="2773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여행지 추천에 대한 계선</a:t>
            </a:r>
            <a:endParaRPr lang="en-US" altLang="ko-KR" sz="2773">
              <a:solidFill>
                <a:srgbClr val="24242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3883"/>
              </a:lnSpc>
            </a:pPr>
            <a:r>
              <a:rPr lang="ko-KR" altLang="en-US" sz="2773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통합 테스트 수행</a:t>
            </a:r>
          </a:p>
        </p:txBody>
      </p:sp>
      <p:pic>
        <p:nvPicPr>
          <p:cNvPr id="5" name="그림 4" descr="텍스트, 도표, 폰트, 라인이(가) 표시된 사진&#10;&#10;자동 생성된 설명">
            <a:extLst>
              <a:ext uri="{FF2B5EF4-FFF2-40B4-BE49-F238E27FC236}">
                <a16:creationId xmlns:a16="http://schemas.microsoft.com/office/drawing/2014/main" id="{B44463E4-CFD0-DA47-E7ED-913DB36D3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385157"/>
            <a:ext cx="6916738" cy="3615568"/>
          </a:xfrm>
          <a:prstGeom prst="rect">
            <a:avLst/>
          </a:prstGeom>
        </p:spPr>
      </p:pic>
      <p:pic>
        <p:nvPicPr>
          <p:cNvPr id="7" name="그림 6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BC3720F6-7F4A-3169-6FE3-E3F21D5BF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3436794"/>
            <a:ext cx="8010525" cy="25622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72FD">
                <a:alpha val="100000"/>
              </a:srgbClr>
            </a:gs>
            <a:gs pos="100000">
              <a:srgbClr val="005AD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54441" y="4489450"/>
            <a:ext cx="437911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09999" y="952498"/>
            <a:ext cx="13750925" cy="1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727075" y="565150"/>
            <a:ext cx="3082925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지난 주 </a:t>
            </a:r>
            <a:r>
              <a:rPr lang="en-US" altLang="ko-KR" sz="3999" b="1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WBS</a:t>
            </a:r>
            <a:endParaRPr lang="en-US" sz="3999" b="1">
              <a:solidFill>
                <a:srgbClr val="0F71FC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914649" y="5974633"/>
            <a:ext cx="12458700" cy="1967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83"/>
              </a:lnSpc>
            </a:pPr>
            <a:r>
              <a:rPr lang="ko-KR" altLang="en-US" sz="2773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서버 이슈로 일부 완료를 못했던 </a:t>
            </a:r>
            <a:r>
              <a:rPr lang="en-US" altLang="ko-KR" sz="2773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UX/UI </a:t>
            </a:r>
            <a:r>
              <a:rPr lang="ko-KR" altLang="en-US" sz="2773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디자인</a:t>
            </a:r>
            <a:r>
              <a:rPr lang="en-US" altLang="ko-KR" sz="2773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773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마커 기록 화면의 기능</a:t>
            </a:r>
            <a:endParaRPr lang="en-US" altLang="ko-KR" sz="2773">
              <a:solidFill>
                <a:srgbClr val="24242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3883"/>
              </a:lnSpc>
            </a:pPr>
            <a:r>
              <a:rPr lang="en-US" altLang="ko-KR" sz="2773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773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캐치업 플랜을 통해 구현 완료 </a:t>
            </a:r>
            <a:endParaRPr lang="en-US" sz="2773">
              <a:solidFill>
                <a:srgbClr val="24242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3883"/>
              </a:lnSpc>
            </a:pPr>
            <a:endParaRPr lang="en-US" sz="2773">
              <a:solidFill>
                <a:srgbClr val="24242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lnSpc>
                <a:spcPts val="3883"/>
              </a:lnSpc>
              <a:spcBef>
                <a:spcPct val="0"/>
              </a:spcBef>
            </a:pPr>
            <a:endParaRPr lang="en-US" sz="2773">
              <a:solidFill>
                <a:srgbClr val="24242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7E05B5-C4D1-9B31-651D-86DE15D32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09" y="3822375"/>
            <a:ext cx="14348781" cy="15159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95B6B-A858-39FF-5F42-13C799580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491821A-299E-50F7-7C98-D09DA850E8E2}"/>
              </a:ext>
            </a:extLst>
          </p:cNvPr>
          <p:cNvSpPr/>
          <p:nvPr/>
        </p:nvSpPr>
        <p:spPr>
          <a:xfrm>
            <a:off x="3212145" y="933450"/>
            <a:ext cx="14348780" cy="1905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8AB1314-7895-16FE-ED60-36AAE82319B9}"/>
              </a:ext>
            </a:extLst>
          </p:cNvPr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D98C57A-2D89-5BAD-038D-98A4005DCE75}"/>
              </a:ext>
            </a:extLst>
          </p:cNvPr>
          <p:cNvSpPr txBox="1"/>
          <p:nvPr/>
        </p:nvSpPr>
        <p:spPr>
          <a:xfrm>
            <a:off x="727075" y="565150"/>
            <a:ext cx="2244725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모습</a:t>
            </a:r>
            <a:endParaRPr lang="en-US" sz="3999" b="1">
              <a:solidFill>
                <a:srgbClr val="0F71FC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7" name="그림 6" descr="텍스트, 스크린샷, 도표, 지도이(가) 표시된 사진&#10;&#10;자동 생성된 설명">
            <a:extLst>
              <a:ext uri="{FF2B5EF4-FFF2-40B4-BE49-F238E27FC236}">
                <a16:creationId xmlns:a16="http://schemas.microsoft.com/office/drawing/2014/main" id="{08324F5F-CCD7-ACC3-C66C-3EAA8870BE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110" y="2073710"/>
            <a:ext cx="2863215" cy="6362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C408F87-086F-9ADE-E200-6E0FC3CE00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145" y="2084375"/>
            <a:ext cx="2863215" cy="6362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407407B9-6E21-D532-13A0-C5D381312612}"/>
              </a:ext>
            </a:extLst>
          </p:cNvPr>
          <p:cNvSpPr/>
          <p:nvPr/>
        </p:nvSpPr>
        <p:spPr>
          <a:xfrm>
            <a:off x="8287477" y="4314825"/>
            <a:ext cx="990600" cy="1657350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그림 16" descr="텍스트, 지도, 도표, 스크린샷이(가) 표시된 사진&#10;&#10;자동 생성된 설명">
            <a:extLst>
              <a:ext uri="{FF2B5EF4-FFF2-40B4-BE49-F238E27FC236}">
                <a16:creationId xmlns:a16="http://schemas.microsoft.com/office/drawing/2014/main" id="{D4873B5E-DCCE-F6CA-FB49-06674ECB23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992101"/>
            <a:ext cx="3338543" cy="6800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그림 3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B9EE6DFB-A248-4EC4-E9AA-EF43097C70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00" y="2007035"/>
            <a:ext cx="3183123" cy="67287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700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4B189-6FB1-ADAA-3451-E186995B8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9B77D43-7C61-F1C1-00A3-356B0C989699}"/>
              </a:ext>
            </a:extLst>
          </p:cNvPr>
          <p:cNvSpPr/>
          <p:nvPr/>
        </p:nvSpPr>
        <p:spPr>
          <a:xfrm>
            <a:off x="3809999" y="952498"/>
            <a:ext cx="13750925" cy="1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7133CEC8-F833-508E-A8F8-9AB1425A8A9C}"/>
              </a:ext>
            </a:extLst>
          </p:cNvPr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974793B-96CF-7004-2C33-CFD7394DBDC9}"/>
              </a:ext>
            </a:extLst>
          </p:cNvPr>
          <p:cNvSpPr txBox="1"/>
          <p:nvPr/>
        </p:nvSpPr>
        <p:spPr>
          <a:xfrm>
            <a:off x="727075" y="565150"/>
            <a:ext cx="3082925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피드백 수정</a:t>
            </a:r>
            <a:endParaRPr lang="en-US" sz="3999" b="1">
              <a:solidFill>
                <a:srgbClr val="0F71FC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6CE81DE-3E16-8A1F-AC69-6A7D1AB16B39}"/>
              </a:ext>
            </a:extLst>
          </p:cNvPr>
          <p:cNvSpPr txBox="1"/>
          <p:nvPr/>
        </p:nvSpPr>
        <p:spPr>
          <a:xfrm>
            <a:off x="2914650" y="7813328"/>
            <a:ext cx="12458700" cy="1467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883"/>
              </a:lnSpc>
              <a:spcBef>
                <a:spcPct val="0"/>
              </a:spcBef>
            </a:pPr>
            <a:r>
              <a:rPr lang="ko-KR" altLang="en-US" sz="2773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회원 가입 시 회원의 선호 취미와 선호 이동수단등의 데이터를 수집</a:t>
            </a:r>
            <a:endParaRPr lang="en-US" altLang="ko-KR" sz="2773">
              <a:solidFill>
                <a:srgbClr val="24242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lnSpc>
                <a:spcPts val="3883"/>
              </a:lnSpc>
              <a:spcBef>
                <a:spcPct val="0"/>
              </a:spcBef>
            </a:pPr>
            <a:r>
              <a:rPr lang="ko-KR" altLang="en-US" sz="2773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이후 여행지를 추천 받을 때 이 정보를 이용</a:t>
            </a:r>
            <a:endParaRPr lang="en-US" altLang="ko-KR" sz="2773">
              <a:solidFill>
                <a:srgbClr val="24242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lnSpc>
                <a:spcPts val="3883"/>
              </a:lnSpc>
              <a:spcBef>
                <a:spcPct val="0"/>
              </a:spcBef>
            </a:pPr>
            <a:endParaRPr lang="en-US" sz="2773">
              <a:solidFill>
                <a:srgbClr val="24242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7" name="그림 6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E39BF515-8AEE-A24C-4CA2-52607766E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4"/>
          <a:stretch/>
        </p:blipFill>
        <p:spPr>
          <a:xfrm>
            <a:off x="1828800" y="3619500"/>
            <a:ext cx="8763000" cy="2505325"/>
          </a:xfrm>
          <a:prstGeom prst="rect">
            <a:avLst/>
          </a:prstGeom>
        </p:spPr>
      </p:pic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0D942B3-A1A6-406E-FE03-7EC5D10BEE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1933496"/>
            <a:ext cx="2730997" cy="55505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0146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6EEA1-836E-9D2C-C9F4-0D2933CEB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87819D3-B1FD-CD9B-BA2D-4F05409F8FFD}"/>
              </a:ext>
            </a:extLst>
          </p:cNvPr>
          <p:cNvSpPr/>
          <p:nvPr/>
        </p:nvSpPr>
        <p:spPr>
          <a:xfrm>
            <a:off x="3809999" y="952498"/>
            <a:ext cx="13750925" cy="1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AAFF6967-6451-BB40-E741-0382C2830B95}"/>
              </a:ext>
            </a:extLst>
          </p:cNvPr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8652510-3B43-EF35-5783-833BDA8E4B81}"/>
              </a:ext>
            </a:extLst>
          </p:cNvPr>
          <p:cNvSpPr txBox="1"/>
          <p:nvPr/>
        </p:nvSpPr>
        <p:spPr>
          <a:xfrm>
            <a:off x="727075" y="565150"/>
            <a:ext cx="3082925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피드백 수정</a:t>
            </a:r>
            <a:endParaRPr lang="en-US" sz="3999" b="1">
              <a:solidFill>
                <a:srgbClr val="0F71FC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A610BE1-335F-C9AD-4A0F-E795F4036CD7}"/>
              </a:ext>
            </a:extLst>
          </p:cNvPr>
          <p:cNvSpPr txBox="1"/>
          <p:nvPr/>
        </p:nvSpPr>
        <p:spPr>
          <a:xfrm>
            <a:off x="2914650" y="7813328"/>
            <a:ext cx="12458700" cy="967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883"/>
              </a:lnSpc>
              <a:spcBef>
                <a:spcPct val="0"/>
              </a:spcBef>
            </a:pPr>
            <a:r>
              <a:rPr lang="ko-KR" altLang="en-US" sz="2773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앞으로 남은 개발 단계는 마커 정보 화면 수정</a:t>
            </a:r>
            <a:r>
              <a:rPr lang="en-US" altLang="ko-KR" sz="2773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773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여행 추천 화면</a:t>
            </a:r>
            <a:r>
              <a:rPr lang="en-US" altLang="ko-KR" sz="2773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773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일정 화면</a:t>
            </a:r>
            <a:r>
              <a:rPr lang="en-US" altLang="ko-KR" sz="2773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773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개인정보 화면</a:t>
            </a:r>
            <a:r>
              <a:rPr lang="en-US" altLang="ko-KR" sz="2773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</a:t>
            </a:r>
          </a:p>
          <a:p>
            <a:pPr marL="0" lvl="0" indent="0" algn="ctr">
              <a:lnSpc>
                <a:spcPts val="3883"/>
              </a:lnSpc>
              <a:spcBef>
                <a:spcPct val="0"/>
              </a:spcBef>
            </a:pPr>
            <a:r>
              <a:rPr lang="ko-KR" altLang="en-US" sz="2773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테스트 단계를 거쳐야함</a:t>
            </a:r>
            <a:endParaRPr lang="en-US" sz="2773">
              <a:solidFill>
                <a:srgbClr val="24242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5" name="그림 4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D3A740FC-130B-70E8-3BEB-B0503E1C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68" y="1664382"/>
            <a:ext cx="9313863" cy="572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71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291D6-3729-8506-777A-1DB018C0D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301A328-A5F2-5206-527F-B4AC4AA71F42}"/>
              </a:ext>
            </a:extLst>
          </p:cNvPr>
          <p:cNvSpPr/>
          <p:nvPr/>
        </p:nvSpPr>
        <p:spPr>
          <a:xfrm>
            <a:off x="3212145" y="933450"/>
            <a:ext cx="14348780" cy="1905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1959B518-B5A8-8982-F15C-1C52603182FD}"/>
              </a:ext>
            </a:extLst>
          </p:cNvPr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41920C3-C5AF-C482-E5CF-54B9300A847A}"/>
              </a:ext>
            </a:extLst>
          </p:cNvPr>
          <p:cNvSpPr txBox="1"/>
          <p:nvPr/>
        </p:nvSpPr>
        <p:spPr>
          <a:xfrm>
            <a:off x="727075" y="565150"/>
            <a:ext cx="1482725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WBS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22AD8E6B-A048-CA78-77D0-3AA2DAEDAC5C}"/>
              </a:ext>
            </a:extLst>
          </p:cNvPr>
          <p:cNvSpPr/>
          <p:nvPr/>
        </p:nvSpPr>
        <p:spPr>
          <a:xfrm flipV="1">
            <a:off x="7934325" y="3314700"/>
            <a:ext cx="9629298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59951714-59A1-F051-F5FF-DCB159E47071}"/>
              </a:ext>
            </a:extLst>
          </p:cNvPr>
          <p:cNvSpPr/>
          <p:nvPr/>
        </p:nvSpPr>
        <p:spPr>
          <a:xfrm flipV="1">
            <a:off x="7934325" y="4464424"/>
            <a:ext cx="9629298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1BA73C25-85F0-6523-B993-0387B5DC2541}"/>
              </a:ext>
            </a:extLst>
          </p:cNvPr>
          <p:cNvSpPr/>
          <p:nvPr/>
        </p:nvSpPr>
        <p:spPr>
          <a:xfrm flipV="1">
            <a:off x="7934325" y="5505502"/>
            <a:ext cx="9629298" cy="108645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5">
            <a:extLst>
              <a:ext uri="{FF2B5EF4-FFF2-40B4-BE49-F238E27FC236}">
                <a16:creationId xmlns:a16="http://schemas.microsoft.com/office/drawing/2014/main" id="{8389F4C2-BAEC-B9A4-D745-130E31052795}"/>
              </a:ext>
            </a:extLst>
          </p:cNvPr>
          <p:cNvSpPr/>
          <p:nvPr/>
        </p:nvSpPr>
        <p:spPr>
          <a:xfrm>
            <a:off x="7934325" y="6763872"/>
            <a:ext cx="9629298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AutoShape 6">
            <a:extLst>
              <a:ext uri="{FF2B5EF4-FFF2-40B4-BE49-F238E27FC236}">
                <a16:creationId xmlns:a16="http://schemas.microsoft.com/office/drawing/2014/main" id="{C2B0C332-A8A1-ED14-FF31-072913878637}"/>
              </a:ext>
            </a:extLst>
          </p:cNvPr>
          <p:cNvSpPr/>
          <p:nvPr/>
        </p:nvSpPr>
        <p:spPr>
          <a:xfrm>
            <a:off x="7958709" y="7962900"/>
            <a:ext cx="9629298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CDB07E0D-A58B-AA8F-74E6-6E68C522D517}"/>
              </a:ext>
            </a:extLst>
          </p:cNvPr>
          <p:cNvSpPr txBox="1"/>
          <p:nvPr/>
        </p:nvSpPr>
        <p:spPr>
          <a:xfrm>
            <a:off x="8456954" y="2455242"/>
            <a:ext cx="2375504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여행 추천 화면</a:t>
            </a:r>
            <a:endParaRPr lang="en-US" sz="3000" b="1">
              <a:solidFill>
                <a:srgbClr val="24242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D462188D-0A0C-77FB-324F-437A41AC90D0}"/>
              </a:ext>
            </a:extLst>
          </p:cNvPr>
          <p:cNvSpPr txBox="1"/>
          <p:nvPr/>
        </p:nvSpPr>
        <p:spPr>
          <a:xfrm>
            <a:off x="8130739" y="3651698"/>
            <a:ext cx="280645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UI/UX </a:t>
            </a:r>
            <a:r>
              <a:rPr lang="ko-KR" altLang="en-US" sz="24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디자인</a:t>
            </a:r>
            <a:endParaRPr lang="en-US" sz="2499">
              <a:solidFill>
                <a:srgbClr val="24242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23402C90-B29D-9E8B-907E-2C5B9EEFCD3B}"/>
              </a:ext>
            </a:extLst>
          </p:cNvPr>
          <p:cNvSpPr txBox="1"/>
          <p:nvPr/>
        </p:nvSpPr>
        <p:spPr>
          <a:xfrm>
            <a:off x="8232314" y="4804336"/>
            <a:ext cx="260330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ChatGPT </a:t>
            </a:r>
            <a:r>
              <a:rPr lang="ko-KR" altLang="en-US" sz="24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기능</a:t>
            </a:r>
            <a:endParaRPr lang="en-US" sz="2499">
              <a:solidFill>
                <a:srgbClr val="24242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69CC21FF-960A-D11D-0E4C-F5E0CCC3F7B4}"/>
              </a:ext>
            </a:extLst>
          </p:cNvPr>
          <p:cNvSpPr txBox="1"/>
          <p:nvPr/>
        </p:nvSpPr>
        <p:spPr>
          <a:xfrm>
            <a:off x="11871581" y="2409825"/>
            <a:ext cx="1754783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완료 여부</a:t>
            </a:r>
            <a:endParaRPr lang="en-US" sz="3000" b="1">
              <a:solidFill>
                <a:srgbClr val="24242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6B68983C-E690-F1F8-FFDC-A3D2FCC0862C}"/>
              </a:ext>
            </a:extLst>
          </p:cNvPr>
          <p:cNvSpPr txBox="1"/>
          <p:nvPr/>
        </p:nvSpPr>
        <p:spPr>
          <a:xfrm>
            <a:off x="15141415" y="2398510"/>
            <a:ext cx="1268437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진척도</a:t>
            </a:r>
            <a:endParaRPr lang="en-US" sz="3000" b="1">
              <a:solidFill>
                <a:srgbClr val="24242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F0E43B89-517B-DFF8-61EC-73A01686CE34}"/>
              </a:ext>
            </a:extLst>
          </p:cNvPr>
          <p:cNvSpPr txBox="1"/>
          <p:nvPr/>
        </p:nvSpPr>
        <p:spPr>
          <a:xfrm>
            <a:off x="8391811" y="5964037"/>
            <a:ext cx="228430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여행지 추천 기능</a:t>
            </a:r>
            <a:endParaRPr lang="en-US" sz="2499">
              <a:solidFill>
                <a:srgbClr val="24242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5B98F100-9BA3-0DF9-048A-292360C5ACD5}"/>
              </a:ext>
            </a:extLst>
          </p:cNvPr>
          <p:cNvSpPr txBox="1"/>
          <p:nvPr/>
        </p:nvSpPr>
        <p:spPr>
          <a:xfrm>
            <a:off x="8768799" y="6950415"/>
            <a:ext cx="1703530" cy="868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인기 있는 여행지 추천</a:t>
            </a:r>
            <a:endParaRPr lang="en-US" sz="2499">
              <a:solidFill>
                <a:srgbClr val="24242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83783BF6-2875-79AC-FAC3-42B3F5FC9C16}"/>
              </a:ext>
            </a:extLst>
          </p:cNvPr>
          <p:cNvSpPr txBox="1"/>
          <p:nvPr/>
        </p:nvSpPr>
        <p:spPr>
          <a:xfrm>
            <a:off x="15270584" y="5954060"/>
            <a:ext cx="1072330" cy="4278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100%</a:t>
            </a:r>
          </a:p>
        </p:txBody>
      </p:sp>
      <p:sp>
        <p:nvSpPr>
          <p:cNvPr id="29" name="Freeform 23">
            <a:extLst>
              <a:ext uri="{FF2B5EF4-FFF2-40B4-BE49-F238E27FC236}">
                <a16:creationId xmlns:a16="http://schemas.microsoft.com/office/drawing/2014/main" id="{860E5023-187F-CF44-DA63-0C185F378631}"/>
              </a:ext>
            </a:extLst>
          </p:cNvPr>
          <p:cNvSpPr/>
          <p:nvPr/>
        </p:nvSpPr>
        <p:spPr>
          <a:xfrm>
            <a:off x="12451538" y="5880848"/>
            <a:ext cx="603103" cy="603103"/>
          </a:xfrm>
          <a:custGeom>
            <a:avLst/>
            <a:gdLst/>
            <a:ahLst/>
            <a:cxnLst/>
            <a:rect l="l" t="t" r="r" b="b"/>
            <a:pathLst>
              <a:path w="603103" h="603103">
                <a:moveTo>
                  <a:pt x="0" y="0"/>
                </a:moveTo>
                <a:lnTo>
                  <a:pt x="603102" y="0"/>
                </a:lnTo>
                <a:lnTo>
                  <a:pt x="603102" y="603103"/>
                </a:lnTo>
                <a:lnTo>
                  <a:pt x="0" y="603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DE59FA45-B9CA-45ED-5F80-38BCC9F5B9CA}"/>
              </a:ext>
            </a:extLst>
          </p:cNvPr>
          <p:cNvSpPr txBox="1"/>
          <p:nvPr/>
        </p:nvSpPr>
        <p:spPr>
          <a:xfrm>
            <a:off x="15376680" y="7107841"/>
            <a:ext cx="858571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100%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2AF7124D-EAA2-3BA1-6E5F-5DAC3D9FC725}"/>
              </a:ext>
            </a:extLst>
          </p:cNvPr>
          <p:cNvSpPr txBox="1"/>
          <p:nvPr/>
        </p:nvSpPr>
        <p:spPr>
          <a:xfrm>
            <a:off x="14372407" y="3670567"/>
            <a:ext cx="280645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100%</a:t>
            </a:r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CB742367-2765-E803-B75B-A19D7F6F1474}"/>
              </a:ext>
            </a:extLst>
          </p:cNvPr>
          <p:cNvSpPr txBox="1"/>
          <p:nvPr/>
        </p:nvSpPr>
        <p:spPr>
          <a:xfrm>
            <a:off x="14402740" y="4773826"/>
            <a:ext cx="280645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90%</a:t>
            </a: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48385696-F6C1-44CC-5301-C94C63FACE10}"/>
              </a:ext>
            </a:extLst>
          </p:cNvPr>
          <p:cNvSpPr txBox="1"/>
          <p:nvPr/>
        </p:nvSpPr>
        <p:spPr>
          <a:xfrm>
            <a:off x="10496937" y="8489145"/>
            <a:ext cx="4773647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여행지 추천 화면 진척도 </a:t>
            </a:r>
            <a:r>
              <a:rPr lang="en-US" altLang="ko-KR" sz="3000" b="1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97%</a:t>
            </a:r>
            <a:endParaRPr lang="en-US" sz="3000" b="1">
              <a:solidFill>
                <a:srgbClr val="24242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Freeform 22">
            <a:extLst>
              <a:ext uri="{FF2B5EF4-FFF2-40B4-BE49-F238E27FC236}">
                <a16:creationId xmlns:a16="http://schemas.microsoft.com/office/drawing/2014/main" id="{E431C2A3-AE86-42E8-80F2-9ED0BD7DC191}"/>
              </a:ext>
            </a:extLst>
          </p:cNvPr>
          <p:cNvSpPr/>
          <p:nvPr/>
        </p:nvSpPr>
        <p:spPr>
          <a:xfrm>
            <a:off x="12433068" y="3581402"/>
            <a:ext cx="603103" cy="603103"/>
          </a:xfrm>
          <a:custGeom>
            <a:avLst/>
            <a:gdLst/>
            <a:ahLst/>
            <a:cxnLst/>
            <a:rect l="l" t="t" r="r" b="b"/>
            <a:pathLst>
              <a:path w="603103" h="603103">
                <a:moveTo>
                  <a:pt x="0" y="0"/>
                </a:moveTo>
                <a:lnTo>
                  <a:pt x="603102" y="0"/>
                </a:lnTo>
                <a:lnTo>
                  <a:pt x="603102" y="603103"/>
                </a:lnTo>
                <a:lnTo>
                  <a:pt x="0" y="603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23">
            <a:extLst>
              <a:ext uri="{FF2B5EF4-FFF2-40B4-BE49-F238E27FC236}">
                <a16:creationId xmlns:a16="http://schemas.microsoft.com/office/drawing/2014/main" id="{A0D084DA-8FA6-A997-3752-85CF66E1B425}"/>
              </a:ext>
            </a:extLst>
          </p:cNvPr>
          <p:cNvSpPr/>
          <p:nvPr/>
        </p:nvSpPr>
        <p:spPr>
          <a:xfrm>
            <a:off x="12440165" y="7028800"/>
            <a:ext cx="603103" cy="603103"/>
          </a:xfrm>
          <a:custGeom>
            <a:avLst/>
            <a:gdLst/>
            <a:ahLst/>
            <a:cxnLst/>
            <a:rect l="l" t="t" r="r" b="b"/>
            <a:pathLst>
              <a:path w="603103" h="603103">
                <a:moveTo>
                  <a:pt x="0" y="0"/>
                </a:moveTo>
                <a:lnTo>
                  <a:pt x="603102" y="0"/>
                </a:lnTo>
                <a:lnTo>
                  <a:pt x="603102" y="603103"/>
                </a:lnTo>
                <a:lnTo>
                  <a:pt x="0" y="603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9" name="그림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80D510E-6399-E467-35F1-0DCC40B1AC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98" y="1784432"/>
            <a:ext cx="3627626" cy="7386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Freeform 9">
            <a:extLst>
              <a:ext uri="{FF2B5EF4-FFF2-40B4-BE49-F238E27FC236}">
                <a16:creationId xmlns:a16="http://schemas.microsoft.com/office/drawing/2014/main" id="{CFBE57D3-B047-CB8F-5B2A-A560E2BD3C7F}"/>
              </a:ext>
            </a:extLst>
          </p:cNvPr>
          <p:cNvSpPr/>
          <p:nvPr/>
        </p:nvSpPr>
        <p:spPr>
          <a:xfrm>
            <a:off x="12433067" y="4710749"/>
            <a:ext cx="603103" cy="603103"/>
          </a:xfrm>
          <a:custGeom>
            <a:avLst/>
            <a:gdLst/>
            <a:ahLst/>
            <a:cxnLst/>
            <a:rect l="l" t="t" r="r" b="b"/>
            <a:pathLst>
              <a:path w="603103" h="603103">
                <a:moveTo>
                  <a:pt x="0" y="0"/>
                </a:moveTo>
                <a:lnTo>
                  <a:pt x="603102" y="0"/>
                </a:lnTo>
                <a:lnTo>
                  <a:pt x="603102" y="603103"/>
                </a:lnTo>
                <a:lnTo>
                  <a:pt x="0" y="603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15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7DFE0-B421-A594-2F11-6D29F05BE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C7494AA-9F0D-5774-E2D5-C89D1F270B56}"/>
              </a:ext>
            </a:extLst>
          </p:cNvPr>
          <p:cNvSpPr/>
          <p:nvPr/>
        </p:nvSpPr>
        <p:spPr>
          <a:xfrm>
            <a:off x="3212145" y="933450"/>
            <a:ext cx="14348780" cy="1905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C74D128-2B02-B53C-B403-5992FBD851E6}"/>
              </a:ext>
            </a:extLst>
          </p:cNvPr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401ACC5-A60B-0807-C956-58324D830476}"/>
              </a:ext>
            </a:extLst>
          </p:cNvPr>
          <p:cNvSpPr txBox="1"/>
          <p:nvPr/>
        </p:nvSpPr>
        <p:spPr>
          <a:xfrm>
            <a:off x="727075" y="565150"/>
            <a:ext cx="1482725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WBS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1EB2741D-7B45-89FF-5532-169B03BA9392}"/>
              </a:ext>
            </a:extLst>
          </p:cNvPr>
          <p:cNvSpPr/>
          <p:nvPr/>
        </p:nvSpPr>
        <p:spPr>
          <a:xfrm flipV="1">
            <a:off x="7934325" y="3314700"/>
            <a:ext cx="9629298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6AD45DD3-04D4-F8A4-3C95-4438B3BA8050}"/>
              </a:ext>
            </a:extLst>
          </p:cNvPr>
          <p:cNvSpPr/>
          <p:nvPr/>
        </p:nvSpPr>
        <p:spPr>
          <a:xfrm flipV="1">
            <a:off x="7934325" y="4464424"/>
            <a:ext cx="9629298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FD67FA9-872C-6746-2750-7C6ABFE6D42B}"/>
              </a:ext>
            </a:extLst>
          </p:cNvPr>
          <p:cNvSpPr/>
          <p:nvPr/>
        </p:nvSpPr>
        <p:spPr>
          <a:xfrm flipV="1">
            <a:off x="7934325" y="5505502"/>
            <a:ext cx="9629298" cy="108645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5">
            <a:extLst>
              <a:ext uri="{FF2B5EF4-FFF2-40B4-BE49-F238E27FC236}">
                <a16:creationId xmlns:a16="http://schemas.microsoft.com/office/drawing/2014/main" id="{BC8B5A22-BA14-62C3-73A4-AA5FFDFD8370}"/>
              </a:ext>
            </a:extLst>
          </p:cNvPr>
          <p:cNvSpPr/>
          <p:nvPr/>
        </p:nvSpPr>
        <p:spPr>
          <a:xfrm>
            <a:off x="7934325" y="6763872"/>
            <a:ext cx="9629298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AutoShape 6">
            <a:extLst>
              <a:ext uri="{FF2B5EF4-FFF2-40B4-BE49-F238E27FC236}">
                <a16:creationId xmlns:a16="http://schemas.microsoft.com/office/drawing/2014/main" id="{068FD83B-A374-6CEB-FB3F-12678869BA53}"/>
              </a:ext>
            </a:extLst>
          </p:cNvPr>
          <p:cNvSpPr/>
          <p:nvPr/>
        </p:nvSpPr>
        <p:spPr>
          <a:xfrm>
            <a:off x="7958709" y="7962900"/>
            <a:ext cx="9629298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B2DA5868-5E91-F72F-460B-83FD5D4074B8}"/>
              </a:ext>
            </a:extLst>
          </p:cNvPr>
          <p:cNvSpPr txBox="1"/>
          <p:nvPr/>
        </p:nvSpPr>
        <p:spPr>
          <a:xfrm>
            <a:off x="8346213" y="2470995"/>
            <a:ext cx="2375504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일정 화면</a:t>
            </a:r>
            <a:endParaRPr lang="en-US" sz="3000" b="1">
              <a:solidFill>
                <a:srgbClr val="24242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ED4C3E68-3A3C-A54C-4612-EABA18780C35}"/>
              </a:ext>
            </a:extLst>
          </p:cNvPr>
          <p:cNvSpPr txBox="1"/>
          <p:nvPr/>
        </p:nvSpPr>
        <p:spPr>
          <a:xfrm>
            <a:off x="8130739" y="3651698"/>
            <a:ext cx="280645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UI/UX </a:t>
            </a:r>
            <a:r>
              <a:rPr lang="ko-KR" altLang="en-US" sz="24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디자인</a:t>
            </a:r>
            <a:endParaRPr lang="en-US" sz="2499">
              <a:solidFill>
                <a:srgbClr val="24242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B1415014-B1A1-48D2-D199-08D30BEA51A3}"/>
              </a:ext>
            </a:extLst>
          </p:cNvPr>
          <p:cNvSpPr txBox="1"/>
          <p:nvPr/>
        </p:nvSpPr>
        <p:spPr>
          <a:xfrm>
            <a:off x="8232314" y="4804336"/>
            <a:ext cx="260330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일정 추가 기능</a:t>
            </a:r>
            <a:endParaRPr lang="en-US" sz="2499">
              <a:solidFill>
                <a:srgbClr val="24242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F95EB8D6-6880-8512-A3ED-467961A94C38}"/>
              </a:ext>
            </a:extLst>
          </p:cNvPr>
          <p:cNvSpPr txBox="1"/>
          <p:nvPr/>
        </p:nvSpPr>
        <p:spPr>
          <a:xfrm>
            <a:off x="11871581" y="2409825"/>
            <a:ext cx="1754783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완료 여부</a:t>
            </a:r>
            <a:endParaRPr lang="en-US" sz="3000" b="1">
              <a:solidFill>
                <a:srgbClr val="24242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99FE4579-71C4-2BF8-87DC-C2F3325EF3CD}"/>
              </a:ext>
            </a:extLst>
          </p:cNvPr>
          <p:cNvSpPr txBox="1"/>
          <p:nvPr/>
        </p:nvSpPr>
        <p:spPr>
          <a:xfrm>
            <a:off x="15141415" y="2398510"/>
            <a:ext cx="1268437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진척도</a:t>
            </a:r>
            <a:endParaRPr lang="en-US" sz="3000" b="1">
              <a:solidFill>
                <a:srgbClr val="24242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B119280C-55EE-CCA6-94DD-013F9CDA6103}"/>
              </a:ext>
            </a:extLst>
          </p:cNvPr>
          <p:cNvSpPr txBox="1"/>
          <p:nvPr/>
        </p:nvSpPr>
        <p:spPr>
          <a:xfrm>
            <a:off x="8391811" y="5964037"/>
            <a:ext cx="228430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일정 삭제 기능</a:t>
            </a:r>
            <a:endParaRPr lang="en-US" sz="2499">
              <a:solidFill>
                <a:srgbClr val="24242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9301D360-DB13-9203-CEA4-D85ACA1C1DBF}"/>
              </a:ext>
            </a:extLst>
          </p:cNvPr>
          <p:cNvSpPr txBox="1"/>
          <p:nvPr/>
        </p:nvSpPr>
        <p:spPr>
          <a:xfrm>
            <a:off x="8718164" y="7114185"/>
            <a:ext cx="170353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일정 리스트</a:t>
            </a:r>
            <a:endParaRPr lang="en-US" sz="2499">
              <a:solidFill>
                <a:srgbClr val="24242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7676C113-2A73-8115-0958-01DA6CAC0D0E}"/>
              </a:ext>
            </a:extLst>
          </p:cNvPr>
          <p:cNvSpPr txBox="1"/>
          <p:nvPr/>
        </p:nvSpPr>
        <p:spPr>
          <a:xfrm>
            <a:off x="15270584" y="5954060"/>
            <a:ext cx="1072330" cy="4278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100%</a:t>
            </a:r>
          </a:p>
        </p:txBody>
      </p:sp>
      <p:sp>
        <p:nvSpPr>
          <p:cNvPr id="29" name="Freeform 23">
            <a:extLst>
              <a:ext uri="{FF2B5EF4-FFF2-40B4-BE49-F238E27FC236}">
                <a16:creationId xmlns:a16="http://schemas.microsoft.com/office/drawing/2014/main" id="{F179417D-1F96-F962-3A9B-F4119B89F246}"/>
              </a:ext>
            </a:extLst>
          </p:cNvPr>
          <p:cNvSpPr/>
          <p:nvPr/>
        </p:nvSpPr>
        <p:spPr>
          <a:xfrm>
            <a:off x="12451538" y="5880848"/>
            <a:ext cx="603103" cy="603103"/>
          </a:xfrm>
          <a:custGeom>
            <a:avLst/>
            <a:gdLst/>
            <a:ahLst/>
            <a:cxnLst/>
            <a:rect l="l" t="t" r="r" b="b"/>
            <a:pathLst>
              <a:path w="603103" h="603103">
                <a:moveTo>
                  <a:pt x="0" y="0"/>
                </a:moveTo>
                <a:lnTo>
                  <a:pt x="603102" y="0"/>
                </a:lnTo>
                <a:lnTo>
                  <a:pt x="603102" y="603103"/>
                </a:lnTo>
                <a:lnTo>
                  <a:pt x="0" y="603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31E58672-C3A1-B4E4-C157-E8352AE21653}"/>
              </a:ext>
            </a:extLst>
          </p:cNvPr>
          <p:cNvSpPr txBox="1"/>
          <p:nvPr/>
        </p:nvSpPr>
        <p:spPr>
          <a:xfrm>
            <a:off x="15376680" y="7107841"/>
            <a:ext cx="858571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100%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FC622883-C58B-CB69-E598-F0AF7D00654E}"/>
              </a:ext>
            </a:extLst>
          </p:cNvPr>
          <p:cNvSpPr txBox="1"/>
          <p:nvPr/>
        </p:nvSpPr>
        <p:spPr>
          <a:xfrm>
            <a:off x="14372407" y="3670567"/>
            <a:ext cx="280645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100%</a:t>
            </a:r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BEABB715-2F27-0DE6-4F64-88C6C768F5C3}"/>
              </a:ext>
            </a:extLst>
          </p:cNvPr>
          <p:cNvSpPr txBox="1"/>
          <p:nvPr/>
        </p:nvSpPr>
        <p:spPr>
          <a:xfrm>
            <a:off x="14402740" y="4773826"/>
            <a:ext cx="280645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100%</a:t>
            </a: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608ECF57-23A7-C042-2ED3-1891FF79B7B4}"/>
              </a:ext>
            </a:extLst>
          </p:cNvPr>
          <p:cNvSpPr txBox="1"/>
          <p:nvPr/>
        </p:nvSpPr>
        <p:spPr>
          <a:xfrm>
            <a:off x="10496937" y="8489145"/>
            <a:ext cx="4773647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일정 화면 진척도 </a:t>
            </a:r>
            <a:r>
              <a:rPr lang="en-US" altLang="ko-KR" sz="3000" b="1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100%</a:t>
            </a:r>
            <a:endParaRPr lang="en-US" sz="3000" b="1">
              <a:solidFill>
                <a:srgbClr val="24242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Freeform 22">
            <a:extLst>
              <a:ext uri="{FF2B5EF4-FFF2-40B4-BE49-F238E27FC236}">
                <a16:creationId xmlns:a16="http://schemas.microsoft.com/office/drawing/2014/main" id="{EDAE0DE9-444D-C298-B165-1EB945D4E07C}"/>
              </a:ext>
            </a:extLst>
          </p:cNvPr>
          <p:cNvSpPr/>
          <p:nvPr/>
        </p:nvSpPr>
        <p:spPr>
          <a:xfrm>
            <a:off x="12433068" y="3581402"/>
            <a:ext cx="603103" cy="603103"/>
          </a:xfrm>
          <a:custGeom>
            <a:avLst/>
            <a:gdLst/>
            <a:ahLst/>
            <a:cxnLst/>
            <a:rect l="l" t="t" r="r" b="b"/>
            <a:pathLst>
              <a:path w="603103" h="603103">
                <a:moveTo>
                  <a:pt x="0" y="0"/>
                </a:moveTo>
                <a:lnTo>
                  <a:pt x="603102" y="0"/>
                </a:lnTo>
                <a:lnTo>
                  <a:pt x="603102" y="603103"/>
                </a:lnTo>
                <a:lnTo>
                  <a:pt x="0" y="603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23">
            <a:extLst>
              <a:ext uri="{FF2B5EF4-FFF2-40B4-BE49-F238E27FC236}">
                <a16:creationId xmlns:a16="http://schemas.microsoft.com/office/drawing/2014/main" id="{76E43B9A-0F8E-AF99-8C16-AB882BCAB0EA}"/>
              </a:ext>
            </a:extLst>
          </p:cNvPr>
          <p:cNvSpPr/>
          <p:nvPr/>
        </p:nvSpPr>
        <p:spPr>
          <a:xfrm>
            <a:off x="12440165" y="7028800"/>
            <a:ext cx="603103" cy="603103"/>
          </a:xfrm>
          <a:custGeom>
            <a:avLst/>
            <a:gdLst/>
            <a:ahLst/>
            <a:cxnLst/>
            <a:rect l="l" t="t" r="r" b="b"/>
            <a:pathLst>
              <a:path w="603103" h="603103">
                <a:moveTo>
                  <a:pt x="0" y="0"/>
                </a:moveTo>
                <a:lnTo>
                  <a:pt x="603102" y="0"/>
                </a:lnTo>
                <a:lnTo>
                  <a:pt x="603102" y="603103"/>
                </a:lnTo>
                <a:lnTo>
                  <a:pt x="0" y="603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8" name="그림 7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2F84A95-70AD-1F64-9101-F8E43E6BF5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655" y="1730058"/>
            <a:ext cx="3612594" cy="73556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reeform 23">
            <a:extLst>
              <a:ext uri="{FF2B5EF4-FFF2-40B4-BE49-F238E27FC236}">
                <a16:creationId xmlns:a16="http://schemas.microsoft.com/office/drawing/2014/main" id="{4CD1A97E-FAC0-6E6D-A024-14856577C772}"/>
              </a:ext>
            </a:extLst>
          </p:cNvPr>
          <p:cNvSpPr/>
          <p:nvPr/>
        </p:nvSpPr>
        <p:spPr>
          <a:xfrm>
            <a:off x="12433067" y="4683511"/>
            <a:ext cx="603103" cy="603103"/>
          </a:xfrm>
          <a:custGeom>
            <a:avLst/>
            <a:gdLst/>
            <a:ahLst/>
            <a:cxnLst/>
            <a:rect l="l" t="t" r="r" b="b"/>
            <a:pathLst>
              <a:path w="603103" h="603103">
                <a:moveTo>
                  <a:pt x="0" y="0"/>
                </a:moveTo>
                <a:lnTo>
                  <a:pt x="603102" y="0"/>
                </a:lnTo>
                <a:lnTo>
                  <a:pt x="603102" y="603103"/>
                </a:lnTo>
                <a:lnTo>
                  <a:pt x="0" y="603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8" name="그림 17" descr="텍스트, 스크린샷, 디스플레이, 멀티미디어이(가) 표시된 사진&#10;&#10;자동 생성된 설명">
            <a:extLst>
              <a:ext uri="{FF2B5EF4-FFF2-40B4-BE49-F238E27FC236}">
                <a16:creationId xmlns:a16="http://schemas.microsoft.com/office/drawing/2014/main" id="{A80B2E24-A192-CEC6-699D-A64831DB27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14" y="1468964"/>
            <a:ext cx="3785334" cy="77073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림 27" descr="텍스트, 스크린샷, 디스플레이, 디자인이(가) 표시된 사진&#10;&#10;자동 생성된 설명">
            <a:extLst>
              <a:ext uri="{FF2B5EF4-FFF2-40B4-BE49-F238E27FC236}">
                <a16:creationId xmlns:a16="http://schemas.microsoft.com/office/drawing/2014/main" id="{D73BB5C8-88DE-00D3-49B7-E1500D7500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14" y="1448902"/>
            <a:ext cx="3798062" cy="77474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411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05FAB-45B9-3EC5-7744-44A21188D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A3A0F1D-EC94-C43D-7986-40ED584A481F}"/>
              </a:ext>
            </a:extLst>
          </p:cNvPr>
          <p:cNvSpPr/>
          <p:nvPr/>
        </p:nvSpPr>
        <p:spPr>
          <a:xfrm>
            <a:off x="3212145" y="933450"/>
            <a:ext cx="14348780" cy="1905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EF696797-12C8-99CC-F082-4F497F207AFB}"/>
              </a:ext>
            </a:extLst>
          </p:cNvPr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FC3DC67-2274-EB3F-552B-C6547CDB744D}"/>
              </a:ext>
            </a:extLst>
          </p:cNvPr>
          <p:cNvSpPr txBox="1"/>
          <p:nvPr/>
        </p:nvSpPr>
        <p:spPr>
          <a:xfrm>
            <a:off x="727075" y="565150"/>
            <a:ext cx="1482725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WBS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D03DA749-4F30-D4F9-A6C3-939374076F0A}"/>
              </a:ext>
            </a:extLst>
          </p:cNvPr>
          <p:cNvSpPr/>
          <p:nvPr/>
        </p:nvSpPr>
        <p:spPr>
          <a:xfrm flipV="1">
            <a:off x="7934325" y="3314700"/>
            <a:ext cx="9629298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28A43AA0-9145-CCE7-716B-7BEFBBAF6F22}"/>
              </a:ext>
            </a:extLst>
          </p:cNvPr>
          <p:cNvSpPr/>
          <p:nvPr/>
        </p:nvSpPr>
        <p:spPr>
          <a:xfrm flipV="1">
            <a:off x="7934325" y="4464424"/>
            <a:ext cx="9629298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36DDEBD2-F8A4-4955-7173-FF8698821000}"/>
              </a:ext>
            </a:extLst>
          </p:cNvPr>
          <p:cNvSpPr/>
          <p:nvPr/>
        </p:nvSpPr>
        <p:spPr>
          <a:xfrm flipV="1">
            <a:off x="7934325" y="5505502"/>
            <a:ext cx="9629298" cy="108645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5">
            <a:extLst>
              <a:ext uri="{FF2B5EF4-FFF2-40B4-BE49-F238E27FC236}">
                <a16:creationId xmlns:a16="http://schemas.microsoft.com/office/drawing/2014/main" id="{1711FAE4-8600-58EE-5699-93569D087D63}"/>
              </a:ext>
            </a:extLst>
          </p:cNvPr>
          <p:cNvSpPr/>
          <p:nvPr/>
        </p:nvSpPr>
        <p:spPr>
          <a:xfrm>
            <a:off x="7934325" y="6763872"/>
            <a:ext cx="9629298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AutoShape 6">
            <a:extLst>
              <a:ext uri="{FF2B5EF4-FFF2-40B4-BE49-F238E27FC236}">
                <a16:creationId xmlns:a16="http://schemas.microsoft.com/office/drawing/2014/main" id="{F0C493A6-8BA7-CDE8-3006-45F380C4CEEB}"/>
              </a:ext>
            </a:extLst>
          </p:cNvPr>
          <p:cNvSpPr/>
          <p:nvPr/>
        </p:nvSpPr>
        <p:spPr>
          <a:xfrm>
            <a:off x="7958709" y="7962900"/>
            <a:ext cx="9629298" cy="0"/>
          </a:xfrm>
          <a:prstGeom prst="line">
            <a:avLst/>
          </a:prstGeom>
          <a:ln w="19050" cap="flat">
            <a:solidFill>
              <a:srgbClr val="D7D7D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FED4351A-5001-7D96-AE3E-661632752198}"/>
              </a:ext>
            </a:extLst>
          </p:cNvPr>
          <p:cNvSpPr txBox="1"/>
          <p:nvPr/>
        </p:nvSpPr>
        <p:spPr>
          <a:xfrm>
            <a:off x="8346213" y="2470995"/>
            <a:ext cx="2375504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내 정보 화면</a:t>
            </a:r>
            <a:endParaRPr lang="en-US" sz="3000" b="1">
              <a:solidFill>
                <a:srgbClr val="24242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27CC3F0F-401A-AB8F-6D36-AF3594EAB68A}"/>
              </a:ext>
            </a:extLst>
          </p:cNvPr>
          <p:cNvSpPr txBox="1"/>
          <p:nvPr/>
        </p:nvSpPr>
        <p:spPr>
          <a:xfrm>
            <a:off x="8130739" y="3651698"/>
            <a:ext cx="280645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UI/UX </a:t>
            </a:r>
            <a:r>
              <a:rPr lang="ko-KR" altLang="en-US" sz="24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디자인</a:t>
            </a:r>
            <a:endParaRPr lang="en-US" sz="2499">
              <a:solidFill>
                <a:srgbClr val="24242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AF16907A-4332-53FA-E92B-15E74BFA4306}"/>
              </a:ext>
            </a:extLst>
          </p:cNvPr>
          <p:cNvSpPr txBox="1"/>
          <p:nvPr/>
        </p:nvSpPr>
        <p:spPr>
          <a:xfrm>
            <a:off x="8232314" y="4804336"/>
            <a:ext cx="260330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 정보 확인</a:t>
            </a:r>
            <a:endParaRPr lang="en-US" sz="2499">
              <a:solidFill>
                <a:srgbClr val="24242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AF835683-2BAE-1071-A539-683678BC5AD0}"/>
              </a:ext>
            </a:extLst>
          </p:cNvPr>
          <p:cNvSpPr txBox="1"/>
          <p:nvPr/>
        </p:nvSpPr>
        <p:spPr>
          <a:xfrm>
            <a:off x="11871581" y="2409825"/>
            <a:ext cx="1754783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완료 여부</a:t>
            </a:r>
            <a:endParaRPr lang="en-US" sz="3000" b="1">
              <a:solidFill>
                <a:srgbClr val="24242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63CC7304-B992-0717-14D1-F398713C4AB7}"/>
              </a:ext>
            </a:extLst>
          </p:cNvPr>
          <p:cNvSpPr txBox="1"/>
          <p:nvPr/>
        </p:nvSpPr>
        <p:spPr>
          <a:xfrm>
            <a:off x="15141415" y="2398510"/>
            <a:ext cx="1268437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진척도</a:t>
            </a:r>
            <a:endParaRPr lang="en-US" sz="3000" b="1">
              <a:solidFill>
                <a:srgbClr val="24242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80DACBA4-D198-E82D-3B1C-8B81DD8687AC}"/>
              </a:ext>
            </a:extLst>
          </p:cNvPr>
          <p:cNvSpPr txBox="1"/>
          <p:nvPr/>
        </p:nvSpPr>
        <p:spPr>
          <a:xfrm>
            <a:off x="8391811" y="5964037"/>
            <a:ext cx="228430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로그아웃 버튼</a:t>
            </a:r>
            <a:endParaRPr lang="en-US" sz="2499">
              <a:solidFill>
                <a:srgbClr val="24242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45788472-2EA0-F38E-CCA9-697639C1AC66}"/>
              </a:ext>
            </a:extLst>
          </p:cNvPr>
          <p:cNvSpPr txBox="1"/>
          <p:nvPr/>
        </p:nvSpPr>
        <p:spPr>
          <a:xfrm>
            <a:off x="8718164" y="6939590"/>
            <a:ext cx="1703530" cy="868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앱 정보 및 도움말</a:t>
            </a:r>
            <a:endParaRPr lang="en-US" sz="2499">
              <a:solidFill>
                <a:srgbClr val="24242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9970658F-0585-E650-8612-7AEB0EF2A798}"/>
              </a:ext>
            </a:extLst>
          </p:cNvPr>
          <p:cNvSpPr txBox="1"/>
          <p:nvPr/>
        </p:nvSpPr>
        <p:spPr>
          <a:xfrm>
            <a:off x="15270584" y="5954060"/>
            <a:ext cx="1072330" cy="4278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100%</a:t>
            </a:r>
          </a:p>
        </p:txBody>
      </p:sp>
      <p:sp>
        <p:nvSpPr>
          <p:cNvPr id="29" name="Freeform 23">
            <a:extLst>
              <a:ext uri="{FF2B5EF4-FFF2-40B4-BE49-F238E27FC236}">
                <a16:creationId xmlns:a16="http://schemas.microsoft.com/office/drawing/2014/main" id="{EBAD1C5E-51D9-A18F-BA8E-9C0AEDB7DBBA}"/>
              </a:ext>
            </a:extLst>
          </p:cNvPr>
          <p:cNvSpPr/>
          <p:nvPr/>
        </p:nvSpPr>
        <p:spPr>
          <a:xfrm>
            <a:off x="12451538" y="5880848"/>
            <a:ext cx="603103" cy="603103"/>
          </a:xfrm>
          <a:custGeom>
            <a:avLst/>
            <a:gdLst/>
            <a:ahLst/>
            <a:cxnLst/>
            <a:rect l="l" t="t" r="r" b="b"/>
            <a:pathLst>
              <a:path w="603103" h="603103">
                <a:moveTo>
                  <a:pt x="0" y="0"/>
                </a:moveTo>
                <a:lnTo>
                  <a:pt x="603102" y="0"/>
                </a:lnTo>
                <a:lnTo>
                  <a:pt x="603102" y="603103"/>
                </a:lnTo>
                <a:lnTo>
                  <a:pt x="0" y="603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4DD8765B-FA2A-F0AF-3231-56EBDD5EBE57}"/>
              </a:ext>
            </a:extLst>
          </p:cNvPr>
          <p:cNvSpPr txBox="1"/>
          <p:nvPr/>
        </p:nvSpPr>
        <p:spPr>
          <a:xfrm>
            <a:off x="15376680" y="7107841"/>
            <a:ext cx="858571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100%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2240C418-CCD4-A920-29EF-0EB8119449AB}"/>
              </a:ext>
            </a:extLst>
          </p:cNvPr>
          <p:cNvSpPr txBox="1"/>
          <p:nvPr/>
        </p:nvSpPr>
        <p:spPr>
          <a:xfrm>
            <a:off x="14372407" y="3670567"/>
            <a:ext cx="280645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100%</a:t>
            </a:r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3DD2B186-33D5-C676-2B1E-32BFFF6756A0}"/>
              </a:ext>
            </a:extLst>
          </p:cNvPr>
          <p:cNvSpPr txBox="1"/>
          <p:nvPr/>
        </p:nvSpPr>
        <p:spPr>
          <a:xfrm>
            <a:off x="14402740" y="4773826"/>
            <a:ext cx="280645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100%</a:t>
            </a: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F083E2D8-BBDA-E2EA-7F32-E61CAE50C08D}"/>
              </a:ext>
            </a:extLst>
          </p:cNvPr>
          <p:cNvSpPr txBox="1"/>
          <p:nvPr/>
        </p:nvSpPr>
        <p:spPr>
          <a:xfrm>
            <a:off x="10496937" y="8489145"/>
            <a:ext cx="4773647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내 정보 화면 진척도 </a:t>
            </a:r>
            <a:r>
              <a:rPr lang="en-US" altLang="ko-KR" sz="3000" b="1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100%</a:t>
            </a:r>
            <a:endParaRPr lang="en-US" sz="3000" b="1">
              <a:solidFill>
                <a:srgbClr val="24242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Freeform 22">
            <a:extLst>
              <a:ext uri="{FF2B5EF4-FFF2-40B4-BE49-F238E27FC236}">
                <a16:creationId xmlns:a16="http://schemas.microsoft.com/office/drawing/2014/main" id="{BDD2F364-E7B4-32C2-A609-237CA3E46A24}"/>
              </a:ext>
            </a:extLst>
          </p:cNvPr>
          <p:cNvSpPr/>
          <p:nvPr/>
        </p:nvSpPr>
        <p:spPr>
          <a:xfrm>
            <a:off x="12433068" y="3581402"/>
            <a:ext cx="603103" cy="603103"/>
          </a:xfrm>
          <a:custGeom>
            <a:avLst/>
            <a:gdLst/>
            <a:ahLst/>
            <a:cxnLst/>
            <a:rect l="l" t="t" r="r" b="b"/>
            <a:pathLst>
              <a:path w="603103" h="603103">
                <a:moveTo>
                  <a:pt x="0" y="0"/>
                </a:moveTo>
                <a:lnTo>
                  <a:pt x="603102" y="0"/>
                </a:lnTo>
                <a:lnTo>
                  <a:pt x="603102" y="603103"/>
                </a:lnTo>
                <a:lnTo>
                  <a:pt x="0" y="603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23">
            <a:extLst>
              <a:ext uri="{FF2B5EF4-FFF2-40B4-BE49-F238E27FC236}">
                <a16:creationId xmlns:a16="http://schemas.microsoft.com/office/drawing/2014/main" id="{3C0C9B5D-A2D5-8147-F578-0CDE0E59EEEC}"/>
              </a:ext>
            </a:extLst>
          </p:cNvPr>
          <p:cNvSpPr/>
          <p:nvPr/>
        </p:nvSpPr>
        <p:spPr>
          <a:xfrm>
            <a:off x="12440165" y="7028800"/>
            <a:ext cx="603103" cy="603103"/>
          </a:xfrm>
          <a:custGeom>
            <a:avLst/>
            <a:gdLst/>
            <a:ahLst/>
            <a:cxnLst/>
            <a:rect l="l" t="t" r="r" b="b"/>
            <a:pathLst>
              <a:path w="603103" h="603103">
                <a:moveTo>
                  <a:pt x="0" y="0"/>
                </a:moveTo>
                <a:lnTo>
                  <a:pt x="603102" y="0"/>
                </a:lnTo>
                <a:lnTo>
                  <a:pt x="603102" y="603103"/>
                </a:lnTo>
                <a:lnTo>
                  <a:pt x="0" y="603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9D212739-8F41-263A-B40A-8B4DC12DD02D}"/>
              </a:ext>
            </a:extLst>
          </p:cNvPr>
          <p:cNvSpPr/>
          <p:nvPr/>
        </p:nvSpPr>
        <p:spPr>
          <a:xfrm>
            <a:off x="12433067" y="4683511"/>
            <a:ext cx="603103" cy="603103"/>
          </a:xfrm>
          <a:custGeom>
            <a:avLst/>
            <a:gdLst/>
            <a:ahLst/>
            <a:cxnLst/>
            <a:rect l="l" t="t" r="r" b="b"/>
            <a:pathLst>
              <a:path w="603103" h="603103">
                <a:moveTo>
                  <a:pt x="0" y="0"/>
                </a:moveTo>
                <a:lnTo>
                  <a:pt x="603102" y="0"/>
                </a:lnTo>
                <a:lnTo>
                  <a:pt x="603102" y="603103"/>
                </a:lnTo>
                <a:lnTo>
                  <a:pt x="0" y="603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9" name="그림 8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F9FC796-B78F-0ABB-A41F-D80627BACE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827" y="1573376"/>
            <a:ext cx="3621859" cy="73846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054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ABB21-741D-34E0-BE33-4D1CD46DA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35A1AFC-062B-F4E8-6CB4-F626C105D843}"/>
              </a:ext>
            </a:extLst>
          </p:cNvPr>
          <p:cNvSpPr/>
          <p:nvPr/>
        </p:nvSpPr>
        <p:spPr>
          <a:xfrm>
            <a:off x="3212145" y="933450"/>
            <a:ext cx="14348780" cy="1905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EAF613E6-8396-5DCB-169F-C3089A8CDD29}"/>
              </a:ext>
            </a:extLst>
          </p:cNvPr>
          <p:cNvSpPr/>
          <p:nvPr/>
        </p:nvSpPr>
        <p:spPr>
          <a:xfrm>
            <a:off x="727100" y="9578950"/>
            <a:ext cx="16833825" cy="0"/>
          </a:xfrm>
          <a:prstGeom prst="line">
            <a:avLst/>
          </a:prstGeom>
          <a:ln w="19050" cap="flat">
            <a:solidFill>
              <a:srgbClr val="0F71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1FDA210-5010-E444-5F4C-58F7173F3A51}"/>
              </a:ext>
            </a:extLst>
          </p:cNvPr>
          <p:cNvSpPr txBox="1"/>
          <p:nvPr/>
        </p:nvSpPr>
        <p:spPr>
          <a:xfrm>
            <a:off x="727075" y="565150"/>
            <a:ext cx="1482725" cy="67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F71FC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WBS</a:t>
            </a: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29517A0A-527F-9631-9529-0A2BA378B5D3}"/>
              </a:ext>
            </a:extLst>
          </p:cNvPr>
          <p:cNvSpPr txBox="1"/>
          <p:nvPr/>
        </p:nvSpPr>
        <p:spPr>
          <a:xfrm>
            <a:off x="7778036" y="3351215"/>
            <a:ext cx="2960527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전체 진척도 </a:t>
            </a:r>
            <a:r>
              <a:rPr lang="en-US" altLang="ko-KR" sz="3000" b="1">
                <a:solidFill>
                  <a:srgbClr val="24242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90%</a:t>
            </a:r>
            <a:endParaRPr lang="en-US" sz="3000" b="1">
              <a:solidFill>
                <a:srgbClr val="24242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F8E3BA5B-69FA-EC4F-C990-9BC225D8110C}"/>
              </a:ext>
            </a:extLst>
          </p:cNvPr>
          <p:cNvSpPr txBox="1"/>
          <p:nvPr/>
        </p:nvSpPr>
        <p:spPr>
          <a:xfrm>
            <a:off x="2914650" y="6608425"/>
            <a:ext cx="12458700" cy="967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83"/>
              </a:lnSpc>
            </a:pPr>
            <a:r>
              <a:rPr lang="ko-KR" altLang="en-US" sz="2773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전체 진척도는 약 </a:t>
            </a:r>
            <a:r>
              <a:rPr lang="en-US" altLang="ko-KR" sz="2773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90%</a:t>
            </a:r>
            <a:r>
              <a:rPr lang="ko-KR" altLang="en-US" sz="2773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일부 수정 사항과</a:t>
            </a:r>
            <a:endParaRPr lang="en-US" altLang="ko-KR" sz="2773">
              <a:solidFill>
                <a:srgbClr val="24242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3883"/>
              </a:lnSpc>
            </a:pPr>
            <a:r>
              <a:rPr lang="ko-KR" altLang="en-US" sz="2773">
                <a:solidFill>
                  <a:srgbClr val="24242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테스트 단계 진행 필요</a:t>
            </a:r>
            <a:endParaRPr lang="en-US" altLang="ko-KR" sz="2773">
              <a:solidFill>
                <a:srgbClr val="24242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FE44C8-D79A-D60E-52DC-99F8A35A3C9B}"/>
              </a:ext>
            </a:extLst>
          </p:cNvPr>
          <p:cNvSpPr/>
          <p:nvPr/>
        </p:nvSpPr>
        <p:spPr>
          <a:xfrm>
            <a:off x="2514600" y="4189673"/>
            <a:ext cx="13487400" cy="839515"/>
          </a:xfrm>
          <a:prstGeom prst="rect">
            <a:avLst/>
          </a:prstGeom>
          <a:solidFill>
            <a:srgbClr val="9D9C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34B768-D9DC-C407-FA7F-C074DB22B25C}"/>
              </a:ext>
            </a:extLst>
          </p:cNvPr>
          <p:cNvSpPr/>
          <p:nvPr/>
        </p:nvSpPr>
        <p:spPr>
          <a:xfrm>
            <a:off x="2514600" y="4189673"/>
            <a:ext cx="11887200" cy="839514"/>
          </a:xfrm>
          <a:prstGeom prst="rect">
            <a:avLst/>
          </a:prstGeom>
          <a:solidFill>
            <a:srgbClr val="0F71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304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208</Words>
  <Application>Microsoft Office PowerPoint</Application>
  <PresentationFormat>사용자 지정</PresentationFormat>
  <Paragraphs>61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Arial</vt:lpstr>
      <vt:lpstr>Calibri</vt:lpstr>
      <vt:lpstr>Cabin Bold</vt:lpstr>
      <vt:lpstr>Source Han Sans KR Bold</vt:lpstr>
      <vt:lpstr>Source Han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블루 심플한 비즈니스 프레젠테이션</dc:title>
  <cp:lastModifiedBy>이성권</cp:lastModifiedBy>
  <cp:revision>22</cp:revision>
  <dcterms:created xsi:type="dcterms:W3CDTF">2006-08-16T00:00:00Z</dcterms:created>
  <dcterms:modified xsi:type="dcterms:W3CDTF">2024-12-02T18:51:54Z</dcterms:modified>
  <dc:identifier>DAGXZFqt5zk</dc:identifier>
</cp:coreProperties>
</file>